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861" r:id="rId2"/>
    <p:sldId id="1083" r:id="rId3"/>
    <p:sldId id="1087" r:id="rId4"/>
    <p:sldId id="1088" r:id="rId5"/>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850" autoAdjust="0"/>
    <p:restoredTop sz="82447" autoAdjust="0"/>
  </p:normalViewPr>
  <p:slideViewPr>
    <p:cSldViewPr>
      <p:cViewPr varScale="1">
        <p:scale>
          <a:sx n="140" d="100"/>
          <a:sy n="140" d="100"/>
        </p:scale>
        <p:origin x="208" y="1128"/>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6/25/21</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4728784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23631255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191056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2 Peter 1:1-4</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419882"/>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400" b="1" dirty="0">
                <a:solidFill>
                  <a:schemeClr val="bg1"/>
                </a:solidFill>
                <a:latin typeface="Times New Roman" panose="02020603050405020304" pitchFamily="18" charset="0"/>
                <a:ea typeface="Times New Roman" panose="02020603050405020304" pitchFamily="18" charset="0"/>
              </a:rPr>
              <a:t>1 </a:t>
            </a:r>
            <a:r>
              <a:rPr lang="en-AU" sz="2400" dirty="0">
                <a:solidFill>
                  <a:schemeClr val="bg1"/>
                </a:solidFill>
                <a:latin typeface="Times New Roman" panose="02020603050405020304" pitchFamily="18" charset="0"/>
                <a:ea typeface="Times New Roman" panose="02020603050405020304" pitchFamily="18" charset="0"/>
              </a:rPr>
              <a:t>Simeon Peter, a servant and apostle of Jesus Christ, </a:t>
            </a:r>
            <a:endParaRPr lang="en-AU" sz="2400" dirty="0">
              <a:solidFill>
                <a:schemeClr val="bg1"/>
              </a:solidFill>
              <a:latin typeface="Calibri" panose="020F0502020204030204" pitchFamily="34" charset="0"/>
              <a:ea typeface="Times New Roman" panose="02020603050405020304" pitchFamily="18" charset="0"/>
            </a:endParaRPr>
          </a:p>
          <a:p>
            <a:pPr>
              <a:lnSpc>
                <a:spcPct val="115000"/>
              </a:lnSpc>
              <a:spcAft>
                <a:spcPts val="1000"/>
              </a:spcAft>
            </a:pPr>
            <a:r>
              <a:rPr lang="en-AU" sz="2400" dirty="0">
                <a:solidFill>
                  <a:schemeClr val="bg1"/>
                </a:solidFill>
                <a:latin typeface="Times New Roman" panose="02020603050405020304" pitchFamily="18" charset="0"/>
                <a:ea typeface="Times New Roman" panose="02020603050405020304" pitchFamily="18" charset="0"/>
              </a:rPr>
              <a:t> To those who have obtained a faith of equal standing with ours by the righteousness of our God and Saviour Jesus Christ: </a:t>
            </a:r>
            <a:endParaRPr lang="en-AU" sz="2400" dirty="0">
              <a:solidFill>
                <a:schemeClr val="bg1"/>
              </a:solidFill>
              <a:latin typeface="Calibri" panose="020F0502020204030204" pitchFamily="34" charset="0"/>
              <a:ea typeface="Times New Roman" panose="02020603050405020304" pitchFamily="18" charset="0"/>
            </a:endParaRPr>
          </a:p>
          <a:p>
            <a:pPr>
              <a:lnSpc>
                <a:spcPct val="115000"/>
              </a:lnSpc>
              <a:spcAft>
                <a:spcPts val="1000"/>
              </a:spcAft>
            </a:pPr>
            <a:r>
              <a:rPr lang="en-AU" sz="2400" dirty="0">
                <a:solidFill>
                  <a:schemeClr val="bg1"/>
                </a:solidFill>
                <a:latin typeface="Times New Roman" panose="02020603050405020304" pitchFamily="18" charset="0"/>
                <a:ea typeface="Times New Roman" panose="02020603050405020304" pitchFamily="18" charset="0"/>
              </a:rPr>
              <a:t> </a:t>
            </a:r>
            <a:r>
              <a:rPr lang="en-AU" sz="2400" b="1" baseline="30000" dirty="0">
                <a:solidFill>
                  <a:schemeClr val="bg1"/>
                </a:solidFill>
                <a:latin typeface="Times New Roman" panose="02020603050405020304" pitchFamily="18" charset="0"/>
                <a:ea typeface="Times New Roman" panose="02020603050405020304" pitchFamily="18" charset="0"/>
              </a:rPr>
              <a:t>2 </a:t>
            </a:r>
            <a:r>
              <a:rPr lang="en-AU" sz="2400" dirty="0">
                <a:solidFill>
                  <a:schemeClr val="bg1"/>
                </a:solidFill>
                <a:latin typeface="Times New Roman" panose="02020603050405020304" pitchFamily="18" charset="0"/>
                <a:ea typeface="Times New Roman" panose="02020603050405020304" pitchFamily="18" charset="0"/>
              </a:rPr>
              <a:t>May grace and peace be multiplied to you in the knowledge of God and of Jesus our Lord. </a:t>
            </a:r>
            <a:endParaRPr lang="en-AU" sz="1000" dirty="0">
              <a:solidFill>
                <a:schemeClr val="bg1"/>
              </a:solidFill>
              <a:latin typeface="Times New Roman" panose="02020603050405020304" pitchFamily="18" charset="0"/>
              <a:ea typeface="Times New Roman" panose="02020603050405020304" pitchFamily="18" charset="0"/>
            </a:endParaRPr>
          </a:p>
          <a:p>
            <a:pPr>
              <a:lnSpc>
                <a:spcPct val="115000"/>
              </a:lnSpc>
              <a:spcAft>
                <a:spcPts val="1000"/>
              </a:spcAft>
            </a:pPr>
            <a:endParaRPr lang="en-AU" sz="1000" dirty="0">
              <a:solidFill>
                <a:schemeClr val="bg1"/>
              </a:solidFill>
              <a:latin typeface="Calibri" panose="020F0502020204030204" pitchFamily="34" charset="0"/>
              <a:ea typeface="Times New Roman" panose="02020603050405020304" pitchFamily="18" charset="0"/>
            </a:endParaRPr>
          </a:p>
          <a:p>
            <a:pPr>
              <a:lnSpc>
                <a:spcPct val="115000"/>
              </a:lnSpc>
              <a:spcAft>
                <a:spcPts val="1000"/>
              </a:spcAft>
            </a:pPr>
            <a:r>
              <a:rPr lang="en-AU" sz="2400" dirty="0">
                <a:solidFill>
                  <a:schemeClr val="bg1"/>
                </a:solidFill>
                <a:latin typeface="Times New Roman" panose="02020603050405020304" pitchFamily="18" charset="0"/>
                <a:ea typeface="Times New Roman" panose="02020603050405020304" pitchFamily="18" charset="0"/>
              </a:rPr>
              <a:t> </a:t>
            </a:r>
            <a:r>
              <a:rPr lang="en-AU" sz="2400" b="1" baseline="30000" dirty="0">
                <a:solidFill>
                  <a:schemeClr val="bg1"/>
                </a:solidFill>
                <a:latin typeface="Times New Roman" panose="02020603050405020304" pitchFamily="18" charset="0"/>
                <a:ea typeface="Times New Roman" panose="02020603050405020304" pitchFamily="18" charset="0"/>
              </a:rPr>
              <a:t>3 </a:t>
            </a:r>
            <a:r>
              <a:rPr lang="en-AU" sz="2400" dirty="0">
                <a:solidFill>
                  <a:schemeClr val="bg1"/>
                </a:solidFill>
                <a:latin typeface="Times New Roman" panose="02020603050405020304" pitchFamily="18" charset="0"/>
                <a:ea typeface="Times New Roman" panose="02020603050405020304" pitchFamily="18" charset="0"/>
              </a:rPr>
              <a:t>His divine power has granted to us all things that pertain to life and godliness, through the knowledge of him who called us to his own glory and excellence, </a:t>
            </a:r>
            <a:r>
              <a:rPr lang="en-AU" sz="2400" b="1" baseline="30000" dirty="0">
                <a:solidFill>
                  <a:schemeClr val="bg1"/>
                </a:solidFill>
                <a:latin typeface="Times New Roman" panose="02020603050405020304" pitchFamily="18" charset="0"/>
                <a:ea typeface="Times New Roman" panose="02020603050405020304" pitchFamily="18" charset="0"/>
              </a:rPr>
              <a:t>4 </a:t>
            </a:r>
            <a:r>
              <a:rPr lang="en-AU" sz="2400" dirty="0">
                <a:solidFill>
                  <a:schemeClr val="bg1"/>
                </a:solidFill>
                <a:latin typeface="Times New Roman" panose="02020603050405020304" pitchFamily="18" charset="0"/>
                <a:ea typeface="Times New Roman" panose="02020603050405020304" pitchFamily="18" charset="0"/>
              </a:rPr>
              <a:t>by which he has granted to us his precious and very great promises, so that through them you may become partakers of the divine nature, having escaped from the corruption that is in the world because of sinful desire.</a:t>
            </a:r>
            <a:r>
              <a:rPr lang="en-AU" sz="2400" dirty="0">
                <a:solidFill>
                  <a:schemeClr val="bg1"/>
                </a:solidFill>
              </a:rPr>
              <a:t> </a:t>
            </a:r>
            <a:endParaRPr lang="en-AU"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81877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2 Peter:  A voice from the grave.  Reminder of the True Gospel, taught by the Apostles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044ED19-4D7C-D54C-8099-0B99AA50580B}"/>
              </a:ext>
            </a:extLst>
          </p:cNvPr>
          <p:cNvSpPr txBox="1"/>
          <p:nvPr/>
        </p:nvSpPr>
        <p:spPr>
          <a:xfrm>
            <a:off x="-31960" y="1322020"/>
            <a:ext cx="3019784"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The Author:</a:t>
            </a:r>
            <a:r>
              <a:rPr lang="en-AU" sz="2000" dirty="0">
                <a:solidFill>
                  <a:schemeClr val="bg1"/>
                </a:solidFill>
                <a:latin typeface="Times New Roman" panose="02020603050405020304" pitchFamily="18" charset="0"/>
                <a:cs typeface="Times New Roman" panose="02020603050405020304" pitchFamily="18" charset="0"/>
              </a:rPr>
              <a:t>  Simon Peter</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7" name="Rectangle 6">
            <a:extLst>
              <a:ext uri="{FF2B5EF4-FFF2-40B4-BE49-F238E27FC236}">
                <a16:creationId xmlns:a16="http://schemas.microsoft.com/office/drawing/2014/main" id="{99C2CA13-0171-DC49-B432-7484884E9DFD}"/>
              </a:ext>
            </a:extLst>
          </p:cNvPr>
          <p:cNvSpPr/>
          <p:nvPr/>
        </p:nvSpPr>
        <p:spPr>
          <a:xfrm>
            <a:off x="1691680" y="1772368"/>
            <a:ext cx="6926026" cy="646331"/>
          </a:xfrm>
          <a:prstGeom prst="rect">
            <a:avLst/>
          </a:prstGeom>
          <a:solidFill>
            <a:schemeClr val="bg1"/>
          </a:solidFill>
        </p:spPr>
        <p:txBody>
          <a:bodyPr wrap="square">
            <a:spAutoFit/>
          </a:bodyPr>
          <a:lstStyle/>
          <a:p>
            <a:r>
              <a:rPr lang="en-AU" dirty="0">
                <a:latin typeface="Comic Sans MS" panose="030F0902030302020204" pitchFamily="66" charset="0"/>
                <a:ea typeface="Times New Roman" panose="02020603050405020304" pitchFamily="18" charset="0"/>
                <a:cs typeface="Times New Roman" panose="02020603050405020304" pitchFamily="18" charset="0"/>
              </a:rPr>
              <a:t>To those who have obtained a faith of equal standing with ours by the righteousness of our God and Saviour Jesus Christ</a:t>
            </a:r>
            <a:r>
              <a:rPr lang="en-AU" dirty="0"/>
              <a:t> </a:t>
            </a:r>
            <a:endParaRPr lang="en-AU" dirty="0">
              <a:latin typeface="Comic Sans MS" panose="030F0902030302020204" pitchFamily="66" charset="0"/>
              <a:ea typeface="Times New Roman" panose="02020603050405020304" pitchFamily="18" charset="0"/>
            </a:endParaRPr>
          </a:p>
        </p:txBody>
      </p:sp>
      <p:sp>
        <p:nvSpPr>
          <p:cNvPr id="16" name="TextBox 15">
            <a:extLst>
              <a:ext uri="{FF2B5EF4-FFF2-40B4-BE49-F238E27FC236}">
                <a16:creationId xmlns:a16="http://schemas.microsoft.com/office/drawing/2014/main" id="{88E95437-BBC9-4A48-9BD9-E9E20F9750F2}"/>
              </a:ext>
            </a:extLst>
          </p:cNvPr>
          <p:cNvSpPr txBox="1"/>
          <p:nvPr/>
        </p:nvSpPr>
        <p:spPr>
          <a:xfrm>
            <a:off x="2947065" y="1348312"/>
            <a:ext cx="6069118"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Slave of Jesus Christ and Authoritative Apostle</a:t>
            </a:r>
          </a:p>
        </p:txBody>
      </p:sp>
      <p:sp>
        <p:nvSpPr>
          <p:cNvPr id="12" name="TextBox 11">
            <a:extLst>
              <a:ext uri="{FF2B5EF4-FFF2-40B4-BE49-F238E27FC236}">
                <a16:creationId xmlns:a16="http://schemas.microsoft.com/office/drawing/2014/main" id="{25025F2E-398C-D443-9137-360BF0225904}"/>
              </a:ext>
            </a:extLst>
          </p:cNvPr>
          <p:cNvSpPr txBox="1"/>
          <p:nvPr/>
        </p:nvSpPr>
        <p:spPr>
          <a:xfrm>
            <a:off x="138781" y="394492"/>
            <a:ext cx="8877402" cy="923330"/>
          </a:xfrm>
          <a:prstGeom prst="rect">
            <a:avLst/>
          </a:prstGeom>
          <a:noFill/>
          <a:ln w="25400">
            <a:solidFill>
              <a:schemeClr val="bg1"/>
            </a:solid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To guard against false teachings, hold fast to what the Apostles taught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Apostles had authority to clearly teach the Gospel.  Eye witnesses to the resurrection.</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testimony of the Apostles is now recorded in the New Testament</a:t>
            </a:r>
          </a:p>
        </p:txBody>
      </p:sp>
      <p:sp>
        <p:nvSpPr>
          <p:cNvPr id="14" name="TextBox 13">
            <a:extLst>
              <a:ext uri="{FF2B5EF4-FFF2-40B4-BE49-F238E27FC236}">
                <a16:creationId xmlns:a16="http://schemas.microsoft.com/office/drawing/2014/main" id="{82A6C900-EB84-B544-8BBA-63FFC94CDDB4}"/>
              </a:ext>
            </a:extLst>
          </p:cNvPr>
          <p:cNvSpPr txBox="1"/>
          <p:nvPr/>
        </p:nvSpPr>
        <p:spPr>
          <a:xfrm>
            <a:off x="-13672" y="1751788"/>
            <a:ext cx="1849368"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The Address: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764C7137-806A-974F-A5EE-809D6E41D4C8}"/>
              </a:ext>
            </a:extLst>
          </p:cNvPr>
          <p:cNvSpPr txBox="1"/>
          <p:nvPr/>
        </p:nvSpPr>
        <p:spPr>
          <a:xfrm>
            <a:off x="213009" y="2418699"/>
            <a:ext cx="8928134" cy="923330"/>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In Christ, all His disciples have an equal standing before God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righteousness of God means He cannot fellowship with the impure.  Therefore, in His Love, through the Jesus Christ, He purifies us from sin.  All believers become equally holy.</a:t>
            </a:r>
          </a:p>
        </p:txBody>
      </p:sp>
      <p:sp>
        <p:nvSpPr>
          <p:cNvPr id="18" name="Rectangle 17">
            <a:extLst>
              <a:ext uri="{FF2B5EF4-FFF2-40B4-BE49-F238E27FC236}">
                <a16:creationId xmlns:a16="http://schemas.microsoft.com/office/drawing/2014/main" id="{3F84F2CF-0DDC-3143-B143-69F9199E59E0}"/>
              </a:ext>
            </a:extLst>
          </p:cNvPr>
          <p:cNvSpPr/>
          <p:nvPr/>
        </p:nvSpPr>
        <p:spPr>
          <a:xfrm>
            <a:off x="1619672" y="3342029"/>
            <a:ext cx="5040560" cy="646331"/>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2 </a:t>
            </a:r>
            <a:r>
              <a:rPr lang="en-AU" dirty="0">
                <a:latin typeface="Comic Sans MS" panose="030F0902030302020204" pitchFamily="66" charset="0"/>
                <a:ea typeface="Times New Roman" panose="02020603050405020304" pitchFamily="18" charset="0"/>
                <a:cs typeface="Times New Roman" panose="02020603050405020304" pitchFamily="18" charset="0"/>
              </a:rPr>
              <a:t>May grace and peace be multiplied to you in the knowledge of God and of Jesus our Lord.</a:t>
            </a:r>
            <a:r>
              <a:rPr lang="en-AU" dirty="0"/>
              <a:t> </a:t>
            </a:r>
            <a:endParaRPr lang="en-AU" dirty="0">
              <a:latin typeface="Comic Sans MS" panose="030F0902030302020204" pitchFamily="66" charset="0"/>
              <a:ea typeface="Times New Roman" panose="02020603050405020304" pitchFamily="18" charset="0"/>
            </a:endParaRPr>
          </a:p>
        </p:txBody>
      </p:sp>
      <p:sp>
        <p:nvSpPr>
          <p:cNvPr id="19" name="TextBox 18">
            <a:extLst>
              <a:ext uri="{FF2B5EF4-FFF2-40B4-BE49-F238E27FC236}">
                <a16:creationId xmlns:a16="http://schemas.microsoft.com/office/drawing/2014/main" id="{414380F0-F9E8-D144-84CA-45168918791F}"/>
              </a:ext>
            </a:extLst>
          </p:cNvPr>
          <p:cNvSpPr txBox="1"/>
          <p:nvPr/>
        </p:nvSpPr>
        <p:spPr>
          <a:xfrm>
            <a:off x="-4528" y="3287980"/>
            <a:ext cx="1849368"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The Greeting:</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EA092292-516E-5D4D-99B0-4F8A8FA6E464}"/>
              </a:ext>
            </a:extLst>
          </p:cNvPr>
          <p:cNvSpPr txBox="1"/>
          <p:nvPr/>
        </p:nvSpPr>
        <p:spPr>
          <a:xfrm>
            <a:off x="0" y="3981241"/>
            <a:ext cx="8928134"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blessing of God is to receive Grace and Peace in abundance (because we know God)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to “know” God is to have an intimate relationship     (</a:t>
            </a:r>
            <a:r>
              <a:rPr lang="en-AU" u="sng" dirty="0">
                <a:solidFill>
                  <a:schemeClr val="bg1"/>
                </a:solidFill>
                <a:latin typeface="Times New Roman" panose="02020603050405020304" pitchFamily="18" charset="0"/>
                <a:cs typeface="Times New Roman" panose="02020603050405020304" pitchFamily="18" charset="0"/>
              </a:rPr>
              <a:t>Not</a:t>
            </a:r>
            <a:r>
              <a:rPr lang="en-AU" dirty="0">
                <a:solidFill>
                  <a:schemeClr val="bg1"/>
                </a:solidFill>
                <a:latin typeface="Times New Roman" panose="02020603050405020304" pitchFamily="18" charset="0"/>
                <a:cs typeface="Times New Roman" panose="02020603050405020304" pitchFamily="18" charset="0"/>
              </a:rPr>
              <a:t> “knowing about”)</a:t>
            </a:r>
          </a:p>
        </p:txBody>
      </p:sp>
      <p:sp>
        <p:nvSpPr>
          <p:cNvPr id="21" name="TextBox 20">
            <a:extLst>
              <a:ext uri="{FF2B5EF4-FFF2-40B4-BE49-F238E27FC236}">
                <a16:creationId xmlns:a16="http://schemas.microsoft.com/office/drawing/2014/main" id="{11753969-D280-BE41-9B7E-8859CAC96EED}"/>
              </a:ext>
            </a:extLst>
          </p:cNvPr>
          <p:cNvSpPr txBox="1"/>
          <p:nvPr/>
        </p:nvSpPr>
        <p:spPr>
          <a:xfrm>
            <a:off x="4616" y="4531564"/>
            <a:ext cx="7807744"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Grace and Peace come through what Jesus has done</a:t>
            </a:r>
            <a:endParaRPr lang="en-AU"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3182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7">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0">
                                            <p:txEl>
                                              <p:pRg st="0" end="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0">
                                            <p:txEl>
                                              <p:pRg st="1" end="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16" grpId="0"/>
      <p:bldP spid="12" grpId="0" animBg="1"/>
      <p:bldP spid="14" grpId="0"/>
      <p:bldP spid="17" grpId="0" build="p"/>
      <p:bldP spid="18" grpId="0" animBg="1"/>
      <p:bldP spid="19" grpId="0"/>
      <p:bldP spid="20" grpId="0" uiExpand="1" build="p"/>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2 Peter:  A voice from the grave.  Reminder of the True Gospel, taught by the Apostles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D044ED19-4D7C-D54C-8099-0B99AA50580B}"/>
              </a:ext>
            </a:extLst>
          </p:cNvPr>
          <p:cNvSpPr txBox="1"/>
          <p:nvPr/>
        </p:nvSpPr>
        <p:spPr>
          <a:xfrm>
            <a:off x="0" y="337220"/>
            <a:ext cx="3019784"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The Author:</a:t>
            </a:r>
            <a:r>
              <a:rPr lang="en-AU" sz="2000" dirty="0">
                <a:solidFill>
                  <a:schemeClr val="bg1"/>
                </a:solidFill>
                <a:latin typeface="Times New Roman" panose="02020603050405020304" pitchFamily="18" charset="0"/>
                <a:cs typeface="Times New Roman" panose="02020603050405020304" pitchFamily="18" charset="0"/>
              </a:rPr>
              <a:t>  Simon Peter</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88E95437-BBC9-4A48-9BD9-E9E20F9750F2}"/>
              </a:ext>
            </a:extLst>
          </p:cNvPr>
          <p:cNvSpPr txBox="1"/>
          <p:nvPr/>
        </p:nvSpPr>
        <p:spPr>
          <a:xfrm>
            <a:off x="2979025" y="363512"/>
            <a:ext cx="6069118"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Slave of Jesus Christ and Authoritative Apostle</a:t>
            </a:r>
          </a:p>
        </p:txBody>
      </p:sp>
      <p:sp>
        <p:nvSpPr>
          <p:cNvPr id="14" name="TextBox 13">
            <a:extLst>
              <a:ext uri="{FF2B5EF4-FFF2-40B4-BE49-F238E27FC236}">
                <a16:creationId xmlns:a16="http://schemas.microsoft.com/office/drawing/2014/main" id="{82A6C900-EB84-B544-8BBA-63FFC94CDDB4}"/>
              </a:ext>
            </a:extLst>
          </p:cNvPr>
          <p:cNvSpPr txBox="1"/>
          <p:nvPr/>
        </p:nvSpPr>
        <p:spPr>
          <a:xfrm>
            <a:off x="18288" y="766988"/>
            <a:ext cx="1849368"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The Address: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764C7137-806A-974F-A5EE-809D6E41D4C8}"/>
              </a:ext>
            </a:extLst>
          </p:cNvPr>
          <p:cNvSpPr txBox="1"/>
          <p:nvPr/>
        </p:nvSpPr>
        <p:spPr>
          <a:xfrm>
            <a:off x="213009" y="1076991"/>
            <a:ext cx="8928134"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righteousness of God means He cannot fellowship with the impure.  Therefore, in His Love, through the Jesus Christ, He purifies us from sin.  All believers become equally holy.</a:t>
            </a:r>
          </a:p>
        </p:txBody>
      </p:sp>
      <p:sp>
        <p:nvSpPr>
          <p:cNvPr id="19" name="TextBox 18">
            <a:extLst>
              <a:ext uri="{FF2B5EF4-FFF2-40B4-BE49-F238E27FC236}">
                <a16:creationId xmlns:a16="http://schemas.microsoft.com/office/drawing/2014/main" id="{414380F0-F9E8-D144-84CA-45168918791F}"/>
              </a:ext>
            </a:extLst>
          </p:cNvPr>
          <p:cNvSpPr txBox="1"/>
          <p:nvPr/>
        </p:nvSpPr>
        <p:spPr>
          <a:xfrm>
            <a:off x="-17088" y="1628074"/>
            <a:ext cx="1849368"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The Greeting:</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20" name="TextBox 19">
            <a:extLst>
              <a:ext uri="{FF2B5EF4-FFF2-40B4-BE49-F238E27FC236}">
                <a16:creationId xmlns:a16="http://schemas.microsoft.com/office/drawing/2014/main" id="{EA092292-516E-5D4D-99B0-4F8A8FA6E464}"/>
              </a:ext>
            </a:extLst>
          </p:cNvPr>
          <p:cNvSpPr txBox="1"/>
          <p:nvPr/>
        </p:nvSpPr>
        <p:spPr>
          <a:xfrm>
            <a:off x="1509892" y="1673480"/>
            <a:ext cx="7538251"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blessing is to receive Grace and Peace (because we know God)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to “know” God is to have an intimate relationship     (</a:t>
            </a:r>
            <a:r>
              <a:rPr lang="en-AU" u="sng" dirty="0">
                <a:solidFill>
                  <a:schemeClr val="bg1"/>
                </a:solidFill>
                <a:latin typeface="Times New Roman" panose="02020603050405020304" pitchFamily="18" charset="0"/>
                <a:cs typeface="Times New Roman" panose="02020603050405020304" pitchFamily="18" charset="0"/>
              </a:rPr>
              <a:t>Not</a:t>
            </a:r>
            <a:r>
              <a:rPr lang="en-AU" dirty="0">
                <a:solidFill>
                  <a:schemeClr val="bg1"/>
                </a:solidFill>
                <a:latin typeface="Times New Roman" panose="02020603050405020304" pitchFamily="18" charset="0"/>
                <a:cs typeface="Times New Roman" panose="02020603050405020304" pitchFamily="18" charset="0"/>
              </a:rPr>
              <a:t> “knowing about”)</a:t>
            </a:r>
          </a:p>
        </p:txBody>
      </p:sp>
      <p:sp>
        <p:nvSpPr>
          <p:cNvPr id="21" name="TextBox 20">
            <a:extLst>
              <a:ext uri="{FF2B5EF4-FFF2-40B4-BE49-F238E27FC236}">
                <a16:creationId xmlns:a16="http://schemas.microsoft.com/office/drawing/2014/main" id="{11753969-D280-BE41-9B7E-8859CAC96EED}"/>
              </a:ext>
            </a:extLst>
          </p:cNvPr>
          <p:cNvSpPr txBox="1"/>
          <p:nvPr/>
        </p:nvSpPr>
        <p:spPr>
          <a:xfrm>
            <a:off x="8048" y="2213956"/>
            <a:ext cx="7807744"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Grace and Peace come through what Jesus has done</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2C979523-B2DE-BF45-A7E9-9976E11A7C7F}"/>
              </a:ext>
            </a:extLst>
          </p:cNvPr>
          <p:cNvSpPr txBox="1"/>
          <p:nvPr/>
        </p:nvSpPr>
        <p:spPr>
          <a:xfrm>
            <a:off x="1501924" y="803667"/>
            <a:ext cx="6454452" cy="369332"/>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In Christ, all His disciples have an equal standing before God</a:t>
            </a:r>
          </a:p>
        </p:txBody>
      </p:sp>
      <p:sp>
        <p:nvSpPr>
          <p:cNvPr id="22" name="TextBox 21">
            <a:extLst>
              <a:ext uri="{FF2B5EF4-FFF2-40B4-BE49-F238E27FC236}">
                <a16:creationId xmlns:a16="http://schemas.microsoft.com/office/drawing/2014/main" id="{090E8DB1-12A8-8245-95CF-B964C37E569D}"/>
              </a:ext>
            </a:extLst>
          </p:cNvPr>
          <p:cNvSpPr txBox="1"/>
          <p:nvPr/>
        </p:nvSpPr>
        <p:spPr>
          <a:xfrm>
            <a:off x="107504" y="2514728"/>
            <a:ext cx="9028448" cy="646331"/>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Because God is God, He gives us everything we need for a Godly life.</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When we “know God”, we also know what He’s called us to (</a:t>
            </a:r>
            <a:r>
              <a:rPr lang="en-AU" dirty="0">
                <a:solidFill>
                  <a:schemeClr val="bg1"/>
                </a:solidFill>
                <a:latin typeface="Comic Sans MS" panose="030F0902030302020204" pitchFamily="66" charset="0"/>
                <a:cs typeface="Times New Roman" panose="02020603050405020304" pitchFamily="18" charset="0"/>
              </a:rPr>
              <a:t>His own glory &amp; excellence</a:t>
            </a:r>
            <a:r>
              <a:rPr lang="en-AU" dirty="0">
                <a:solidFill>
                  <a:schemeClr val="bg1"/>
                </a:solidFill>
                <a:latin typeface="Times New Roman" panose="02020603050405020304" pitchFamily="18" charset="0"/>
                <a:cs typeface="Times New Roman" panose="02020603050405020304" pitchFamily="18" charset="0"/>
              </a:rPr>
              <a:t>)</a:t>
            </a:r>
          </a:p>
        </p:txBody>
      </p:sp>
      <p:sp>
        <p:nvSpPr>
          <p:cNvPr id="23" name="TextBox 22">
            <a:extLst>
              <a:ext uri="{FF2B5EF4-FFF2-40B4-BE49-F238E27FC236}">
                <a16:creationId xmlns:a16="http://schemas.microsoft.com/office/drawing/2014/main" id="{EBA6E567-9F7F-3C4C-B367-DA931252F507}"/>
              </a:ext>
            </a:extLst>
          </p:cNvPr>
          <p:cNvSpPr txBox="1"/>
          <p:nvPr/>
        </p:nvSpPr>
        <p:spPr>
          <a:xfrm>
            <a:off x="1835696" y="3161059"/>
            <a:ext cx="5572064" cy="400110"/>
          </a:xfrm>
          <a:prstGeom prst="rect">
            <a:avLst/>
          </a:prstGeom>
          <a:noFill/>
          <a:ln>
            <a:noFill/>
          </a:ln>
        </p:spPr>
        <p:txBody>
          <a:bodyPr wrap="square" rtlCol="0">
            <a:spAutoFit/>
          </a:bodyPr>
          <a:lstStyle/>
          <a:p>
            <a:pPr marL="317500" indent="-317500"/>
            <a:r>
              <a:rPr lang="en-AU" sz="2000" dirty="0">
                <a:solidFill>
                  <a:srgbClr val="FFFF00"/>
                </a:solidFill>
                <a:latin typeface="Times New Roman" panose="02020603050405020304" pitchFamily="18" charset="0"/>
                <a:cs typeface="Times New Roman" panose="02020603050405020304" pitchFamily="18" charset="0"/>
              </a:rPr>
              <a:t>In Christ, we live in “the now but the not yet”</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24" name="Rectangle 23">
            <a:extLst>
              <a:ext uri="{FF2B5EF4-FFF2-40B4-BE49-F238E27FC236}">
                <a16:creationId xmlns:a16="http://schemas.microsoft.com/office/drawing/2014/main" id="{3C81DC32-0B7F-A040-9301-1520A5EC59D2}"/>
              </a:ext>
            </a:extLst>
          </p:cNvPr>
          <p:cNvSpPr/>
          <p:nvPr/>
        </p:nvSpPr>
        <p:spPr>
          <a:xfrm>
            <a:off x="544672" y="3501314"/>
            <a:ext cx="8154111" cy="923330"/>
          </a:xfrm>
          <a:prstGeom prst="rect">
            <a:avLst/>
          </a:prstGeom>
          <a:solidFill>
            <a:schemeClr val="bg1"/>
          </a:solidFill>
        </p:spPr>
        <p:txBody>
          <a:bodyPr wrap="square">
            <a:spAutoFit/>
          </a:bodyPr>
          <a:lstStyle/>
          <a:p>
            <a:r>
              <a:rPr lang="en-AU" b="1" baseline="30000" dirty="0">
                <a:latin typeface="Comic Sans MS" panose="030F0902030302020204" pitchFamily="66" charset="0"/>
                <a:ea typeface="Times New Roman" panose="02020603050405020304" pitchFamily="18" charset="0"/>
                <a:cs typeface="Times New Roman" panose="02020603050405020304" pitchFamily="18" charset="0"/>
              </a:rPr>
              <a:t>4 </a:t>
            </a:r>
            <a:r>
              <a:rPr lang="en-AU" dirty="0">
                <a:latin typeface="Comic Sans MS" panose="030F0902030302020204" pitchFamily="66" charset="0"/>
                <a:ea typeface="Times New Roman" panose="02020603050405020304" pitchFamily="18" charset="0"/>
                <a:cs typeface="Times New Roman" panose="02020603050405020304" pitchFamily="18" charset="0"/>
              </a:rPr>
              <a:t>by which he </a:t>
            </a:r>
            <a:r>
              <a:rPr lang="en-AU" u="sng" dirty="0">
                <a:latin typeface="Comic Sans MS" panose="030F0902030302020204" pitchFamily="66" charset="0"/>
                <a:ea typeface="Times New Roman" panose="02020603050405020304" pitchFamily="18" charset="0"/>
                <a:cs typeface="Times New Roman" panose="02020603050405020304" pitchFamily="18" charset="0"/>
              </a:rPr>
              <a:t>has granted</a:t>
            </a:r>
            <a:r>
              <a:rPr lang="en-AU" dirty="0">
                <a:latin typeface="Comic Sans MS" panose="030F0902030302020204" pitchFamily="66" charset="0"/>
                <a:ea typeface="Times New Roman" panose="02020603050405020304" pitchFamily="18" charset="0"/>
                <a:cs typeface="Times New Roman" panose="02020603050405020304" pitchFamily="18" charset="0"/>
              </a:rPr>
              <a:t> to us his precious and very great promises, so that through them you </a:t>
            </a:r>
            <a:r>
              <a:rPr lang="en-AU" u="sng" dirty="0">
                <a:latin typeface="Comic Sans MS" panose="030F0902030302020204" pitchFamily="66" charset="0"/>
                <a:ea typeface="Times New Roman" panose="02020603050405020304" pitchFamily="18" charset="0"/>
                <a:cs typeface="Times New Roman" panose="02020603050405020304" pitchFamily="18" charset="0"/>
              </a:rPr>
              <a:t>may become</a:t>
            </a:r>
            <a:r>
              <a:rPr lang="en-AU" dirty="0">
                <a:latin typeface="Comic Sans MS" panose="030F0902030302020204" pitchFamily="66" charset="0"/>
                <a:ea typeface="Times New Roman" panose="02020603050405020304" pitchFamily="18" charset="0"/>
                <a:cs typeface="Times New Roman" panose="02020603050405020304" pitchFamily="18" charset="0"/>
              </a:rPr>
              <a:t> partakers of the divine nature, </a:t>
            </a:r>
            <a:r>
              <a:rPr lang="en-AU" u="sng" dirty="0">
                <a:latin typeface="Comic Sans MS" panose="030F0902030302020204" pitchFamily="66" charset="0"/>
                <a:ea typeface="Times New Roman" panose="02020603050405020304" pitchFamily="18" charset="0"/>
                <a:cs typeface="Times New Roman" panose="02020603050405020304" pitchFamily="18" charset="0"/>
              </a:rPr>
              <a:t>having escaped</a:t>
            </a:r>
            <a:r>
              <a:rPr lang="en-AU" dirty="0">
                <a:latin typeface="Comic Sans MS" panose="030F0902030302020204" pitchFamily="66" charset="0"/>
                <a:ea typeface="Times New Roman" panose="02020603050405020304" pitchFamily="18" charset="0"/>
                <a:cs typeface="Times New Roman" panose="02020603050405020304" pitchFamily="18" charset="0"/>
              </a:rPr>
              <a:t> from the corruption that is in the world because of sinful desire.</a:t>
            </a:r>
            <a:r>
              <a:rPr lang="en-AU" dirty="0"/>
              <a:t> </a:t>
            </a:r>
            <a:endParaRPr lang="en-AU" dirty="0">
              <a:latin typeface="Comic Sans MS" panose="030F0902030302020204" pitchFamily="66" charset="0"/>
              <a:ea typeface="Times New Roman" panose="02020603050405020304" pitchFamily="18" charset="0"/>
            </a:endParaRPr>
          </a:p>
        </p:txBody>
      </p:sp>
      <p:sp>
        <p:nvSpPr>
          <p:cNvPr id="25" name="TextBox 24">
            <a:extLst>
              <a:ext uri="{FF2B5EF4-FFF2-40B4-BE49-F238E27FC236}">
                <a16:creationId xmlns:a16="http://schemas.microsoft.com/office/drawing/2014/main" id="{58FC750B-E287-1C4E-9FA4-91D67749CFA8}"/>
              </a:ext>
            </a:extLst>
          </p:cNvPr>
          <p:cNvSpPr txBox="1"/>
          <p:nvPr/>
        </p:nvSpPr>
        <p:spPr>
          <a:xfrm>
            <a:off x="-2224" y="4398392"/>
            <a:ext cx="9028448" cy="923330"/>
          </a:xfrm>
          <a:prstGeom prst="rect">
            <a:avLst/>
          </a:prstGeom>
          <a:noFill/>
          <a:ln>
            <a:noFill/>
          </a:ln>
        </p:spPr>
        <p:txBody>
          <a:bodyPr wrap="square"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have </a:t>
            </a:r>
            <a:r>
              <a:rPr lang="en-AU" b="1" u="sng" dirty="0">
                <a:solidFill>
                  <a:schemeClr val="bg1"/>
                </a:solidFill>
                <a:latin typeface="Times New Roman" panose="02020603050405020304" pitchFamily="18" charset="0"/>
                <a:cs typeface="Times New Roman" panose="02020603050405020304" pitchFamily="18" charset="0"/>
              </a:rPr>
              <a:t>NOW</a:t>
            </a:r>
            <a:r>
              <a:rPr lang="en-AU" dirty="0">
                <a:solidFill>
                  <a:schemeClr val="bg1"/>
                </a:solidFill>
                <a:latin typeface="Times New Roman" panose="02020603050405020304" pitchFamily="18" charset="0"/>
                <a:cs typeface="Times New Roman" panose="02020603050405020304" pitchFamily="18" charset="0"/>
              </a:rPr>
              <a:t>, the precious promises of Jesus.  These promises </a:t>
            </a:r>
            <a:r>
              <a:rPr lang="en-AU" b="1" u="sng" dirty="0">
                <a:solidFill>
                  <a:schemeClr val="bg1"/>
                </a:solidFill>
                <a:latin typeface="Times New Roman" panose="02020603050405020304" pitchFamily="18" charset="0"/>
                <a:cs typeface="Times New Roman" panose="02020603050405020304" pitchFamily="18" charset="0"/>
              </a:rPr>
              <a:t>WILL  BE</a:t>
            </a:r>
            <a:r>
              <a:rPr lang="en-AU" dirty="0">
                <a:solidFill>
                  <a:schemeClr val="bg1"/>
                </a:solidFill>
                <a:latin typeface="Times New Roman" panose="02020603050405020304" pitchFamily="18" charset="0"/>
                <a:cs typeface="Times New Roman" panose="02020603050405020304" pitchFamily="18" charset="0"/>
              </a:rPr>
              <a:t>, but not yet</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are becoming like God (now).  We will inherit incorruptibility &amp; divine goodness of God</a:t>
            </a:r>
          </a:p>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We </a:t>
            </a:r>
            <a:r>
              <a:rPr lang="en-AU" u="sng" dirty="0">
                <a:solidFill>
                  <a:schemeClr val="bg1"/>
                </a:solidFill>
                <a:latin typeface="Times New Roman" panose="02020603050405020304" pitchFamily="18" charset="0"/>
                <a:cs typeface="Times New Roman" panose="02020603050405020304" pitchFamily="18" charset="0"/>
              </a:rPr>
              <a:t>have</a:t>
            </a:r>
            <a:r>
              <a:rPr lang="en-AU" dirty="0">
                <a:solidFill>
                  <a:schemeClr val="bg1"/>
                </a:solidFill>
                <a:latin typeface="Times New Roman" panose="02020603050405020304" pitchFamily="18" charset="0"/>
                <a:cs typeface="Times New Roman" panose="02020603050405020304" pitchFamily="18" charset="0"/>
              </a:rPr>
              <a:t> escaped corruption of Sin (through faith).  We are </a:t>
            </a:r>
            <a:r>
              <a:rPr lang="en-AU" u="sng" dirty="0">
                <a:solidFill>
                  <a:schemeClr val="bg1"/>
                </a:solidFill>
                <a:latin typeface="Times New Roman" panose="02020603050405020304" pitchFamily="18" charset="0"/>
                <a:cs typeface="Times New Roman" panose="02020603050405020304" pitchFamily="18" charset="0"/>
              </a:rPr>
              <a:t>called to</a:t>
            </a:r>
            <a:r>
              <a:rPr lang="en-AU" dirty="0">
                <a:solidFill>
                  <a:schemeClr val="bg1"/>
                </a:solidFill>
                <a:latin typeface="Times New Roman" panose="02020603050405020304" pitchFamily="18" charset="0"/>
                <a:cs typeface="Times New Roman" panose="02020603050405020304" pitchFamily="18" charset="0"/>
              </a:rPr>
              <a:t> His glory &amp; excellence </a:t>
            </a:r>
          </a:p>
        </p:txBody>
      </p:sp>
      <p:sp>
        <p:nvSpPr>
          <p:cNvPr id="26" name="TextBox 25">
            <a:extLst>
              <a:ext uri="{FF2B5EF4-FFF2-40B4-BE49-F238E27FC236}">
                <a16:creationId xmlns:a16="http://schemas.microsoft.com/office/drawing/2014/main" id="{EFA37C1E-2953-2A40-9130-C409074EF109}"/>
              </a:ext>
            </a:extLst>
          </p:cNvPr>
          <p:cNvSpPr txBox="1"/>
          <p:nvPr/>
        </p:nvSpPr>
        <p:spPr>
          <a:xfrm>
            <a:off x="-11392" y="5236747"/>
            <a:ext cx="9155392"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Grace &amp; Peace – multiplied as we know Him and are known by Him</a:t>
            </a:r>
            <a:endParaRPr lang="en-AU"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872659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5">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5">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uiExpand="1" build="p"/>
      <p:bldP spid="23" grpId="0"/>
      <p:bldP spid="24" grpId="0" animBg="1"/>
      <p:bldP spid="25" grpId="0" uiExpand="1" build="p"/>
      <p:bldP spid="26"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129561</TotalTime>
  <Words>643</Words>
  <Application>Microsoft Macintosh PowerPoint</Application>
  <PresentationFormat>On-screen Show (16:10)</PresentationFormat>
  <Paragraphs>47</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2204</cp:revision>
  <cp:lastPrinted>2021-06-25T04:31:44Z</cp:lastPrinted>
  <dcterms:created xsi:type="dcterms:W3CDTF">2016-11-04T06:28:01Z</dcterms:created>
  <dcterms:modified xsi:type="dcterms:W3CDTF">2021-06-25T04:35:04Z</dcterms:modified>
</cp:coreProperties>
</file>